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0" r:id="rId3"/>
    <p:sldId id="259" r:id="rId4"/>
    <p:sldId id="261" r:id="rId5"/>
    <p:sldId id="262" r:id="rId6"/>
    <p:sldId id="264" r:id="rId7"/>
    <p:sldId id="265" r:id="rId8"/>
    <p:sldId id="266" r:id="rId9"/>
    <p:sldId id="268" r:id="rId10"/>
    <p:sldId id="270" r:id="rId11"/>
    <p:sldId id="271" r:id="rId12"/>
    <p:sldId id="272" r:id="rId13"/>
    <p:sldId id="283" r:id="rId14"/>
    <p:sldId id="273" r:id="rId15"/>
    <p:sldId id="267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ABED1-EA0E-414F-BD15-03286D6DAAB2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571B1-2BE3-49C1-8687-619DF62BD7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9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FD4BB-7F92-4A97-B7EB-D909EEFB6DB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0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6F4F7-E890-47B6-8E2A-A406F8EEF34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3E24A-695D-46C6-810A-AF404759280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6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6288" y="63246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DRC 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791200" y="4267200"/>
            <a:ext cx="2971800" cy="1224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buNone/>
              <a:defRPr sz="4300" b="1" cap="none" spc="0" baseline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tx1"/>
                </a:solidFill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DRC Logo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52400" y="457200"/>
            <a:ext cx="1524000" cy="62788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752600" y="533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chemeClr val="accent2"/>
              </a:solidFill>
              <a:latin typeface="+mj-lt"/>
            </a:endParaRPr>
          </a:p>
          <a:p>
            <a:r>
              <a:rPr lang="en-US" sz="1400" dirty="0" smtClean="0">
                <a:solidFill>
                  <a:schemeClr val="accent2"/>
                </a:solidFill>
                <a:latin typeface="+mj-lt"/>
              </a:rPr>
              <a:t>www.disabilityrightsca.org</a:t>
            </a:r>
            <a:endParaRPr lang="en-US" sz="1400" dirty="0">
              <a:solidFill>
                <a:schemeClr val="accent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IN-HOME SUPPORTIVE SERVICES (IHSS)</a:t>
            </a:r>
            <a:br>
              <a:rPr lang="en-US" dirty="0" smtClean="0"/>
            </a:br>
            <a:r>
              <a:rPr lang="en-US" sz="22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OSTER v. LIGHTBOURNE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COORDINATED CARE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Presented by:</a:t>
            </a:r>
          </a:p>
          <a:p>
            <a:pPr algn="ctr"/>
            <a:r>
              <a:rPr lang="en-US" sz="2000" dirty="0" smtClean="0"/>
              <a:t>Maria F. Iriarte, Managing Attorney</a:t>
            </a:r>
          </a:p>
          <a:p>
            <a:pPr algn="ctr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2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  special thanks to National Senior Citizens Law Center for allowing us to use some of their slides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09800"/>
            <a:ext cx="7315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Social worker makes an assessment of what your need for in-home care is using:</a:t>
            </a:r>
          </a:p>
          <a:p>
            <a:pPr lvl="1"/>
            <a:r>
              <a:rPr lang="en-US" dirty="0" smtClean="0"/>
              <a:t>Available medical Information.</a:t>
            </a:r>
          </a:p>
          <a:p>
            <a:pPr lvl="1"/>
            <a:r>
              <a:rPr lang="en-US" dirty="0" smtClean="0"/>
              <a:t>Face-to-Face home visit:</a:t>
            </a:r>
          </a:p>
          <a:p>
            <a:pPr lvl="2"/>
            <a:r>
              <a:rPr lang="en-US" dirty="0" smtClean="0"/>
              <a:t>Recipient’s physical/mental Conditions. </a:t>
            </a:r>
          </a:p>
          <a:p>
            <a:pPr lvl="2"/>
            <a:r>
              <a:rPr lang="en-US" dirty="0" smtClean="0"/>
              <a:t>Living/social Situation.</a:t>
            </a:r>
          </a:p>
          <a:p>
            <a:pPr lvl="2"/>
            <a:r>
              <a:rPr lang="en-US" dirty="0" smtClean="0"/>
              <a:t>Time-For-Task Guidelines.</a:t>
            </a:r>
          </a:p>
          <a:p>
            <a:pPr lvl="1"/>
            <a:r>
              <a:rPr lang="en-US" dirty="0" smtClean="0"/>
              <a:t>Recipient’s statement of Need.</a:t>
            </a:r>
          </a:p>
          <a:p>
            <a:pPr lvl="1"/>
            <a:r>
              <a:rPr lang="en-US" dirty="0" smtClean="0"/>
              <a:t>Other Information Necessary and Appropriate to Assess Need. </a:t>
            </a:r>
          </a:p>
        </p:txBody>
      </p:sp>
      <p:pic>
        <p:nvPicPr>
          <p:cNvPr id="5" name="Picture 6" descr="PE0400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838200" cy="137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0240719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09800"/>
            <a:ext cx="914400" cy="1435170"/>
          </a:xfrm>
          <a:prstGeom prst="rect">
            <a:avLst/>
          </a:prstGeom>
          <a:noFill/>
          <a:ln/>
        </p:spPr>
      </p:pic>
      <p:pic>
        <p:nvPicPr>
          <p:cNvPr id="7" name="Picture 7" descr="j020467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181600"/>
            <a:ext cx="1295400" cy="148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Services are Authorized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Using assessment information, </a:t>
            </a:r>
            <a:r>
              <a:rPr lang="en-US" sz="2400" u="sng" dirty="0"/>
              <a:t>time-for-task guidelines</a:t>
            </a:r>
            <a:r>
              <a:rPr lang="en-US" sz="2400" dirty="0"/>
              <a:t> and </a:t>
            </a:r>
            <a:r>
              <a:rPr lang="en-US" sz="2400" u="sng" dirty="0"/>
              <a:t>rankings,</a:t>
            </a:r>
            <a:r>
              <a:rPr lang="en-US" sz="2400" dirty="0"/>
              <a:t> the social worker determines the amount of authorized services.</a:t>
            </a:r>
            <a:endParaRPr lang="en-US" sz="2400" u="sng" dirty="0"/>
          </a:p>
          <a:p>
            <a:pPr>
              <a:lnSpc>
                <a:spcPct val="80000"/>
              </a:lnSpc>
            </a:pPr>
            <a:r>
              <a:rPr lang="en-US" sz="2400" dirty="0"/>
              <a:t>“Time-For-Task” </a:t>
            </a:r>
            <a:r>
              <a:rPr lang="en-US" sz="2400" u="sng" dirty="0"/>
              <a:t>Guidelines</a:t>
            </a:r>
            <a:r>
              <a:rPr lang="en-US" sz="24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Set ranges of time that can be authorized for services: Meal preparation, Meal cleanup, Bowel and bladder care, Feeding, Routine bed baths, Repositioning, Bathing, oral hygiene/grooming, Dressing, Transfer, Care and Assistance with prosthesis, Routine menstrual care, Ambulation, Domestic, Laundry, Food Shopping and Other errands.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Social worker must document tasks that might require more or less time than the guidelines, and the reason for the increase or decrease.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Keep a log of your daily care needs so that you can explain why you need more time.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F2D5F-AC41-4A21-A907-A8C2504DB647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Services Are Authorized </a:t>
            </a:r>
            <a:r>
              <a:rPr lang="en-US" sz="3200" dirty="0"/>
              <a:t>(cont’d)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 dirty="0"/>
              <a:t>Rankings</a:t>
            </a:r>
            <a:r>
              <a:rPr lang="en-US" sz="2400" dirty="0"/>
              <a:t>: as part of the assessment for services the county determines the person’s ability to complete certain tasks.  The county then gives a “functional index rank” from “1” to “6” for each of the </a:t>
            </a:r>
            <a:r>
              <a:rPr lang="en-US" sz="2400" dirty="0" smtClean="0"/>
              <a:t>tasks.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General </a:t>
            </a:r>
            <a:r>
              <a:rPr lang="en-US" b="1" dirty="0"/>
              <a:t>Standards (Rankings</a:t>
            </a:r>
            <a:r>
              <a:rPr lang="en-US" b="1" dirty="0" smtClean="0"/>
              <a:t>):</a:t>
            </a:r>
          </a:p>
          <a:p>
            <a:pPr marL="1161288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Functioning </a:t>
            </a:r>
            <a:r>
              <a:rPr lang="en-US" dirty="0"/>
              <a:t>is independent, and person is able to perform the function without human assistance but might have difficulty in performing the function, but the completion of the function, with or without a device or mobility poses no substantial risk to person’s safety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B792-1FC3-410B-AE75-5D2578D40E8A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Services Are Authorized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91006" lvl="2" indent="-514350">
              <a:buFont typeface="+mj-lt"/>
              <a:buAutoNum type="arabicPeriod" startAt="2"/>
            </a:pPr>
            <a:r>
              <a:rPr lang="en-US" dirty="0" smtClean="0"/>
              <a:t>Able to perform a function, but needs verbal assistance, such as reminding, guidance, or encouragement.</a:t>
            </a:r>
          </a:p>
          <a:p>
            <a:pPr marL="1191006" lvl="2" indent="-514350">
              <a:buFont typeface="+mj-lt"/>
              <a:buAutoNum type="arabicPeriod" startAt="2"/>
            </a:pPr>
            <a:r>
              <a:rPr lang="en-US" dirty="0" smtClean="0"/>
              <a:t>Can perform the function with some human assistance including, but not limited to, direct physical assistance from provider.</a:t>
            </a:r>
          </a:p>
          <a:p>
            <a:pPr marL="1191006" lvl="2" indent="-514350">
              <a:buFont typeface="+mj-lt"/>
              <a:buAutoNum type="arabicPeriod" startAt="2"/>
            </a:pPr>
            <a:r>
              <a:rPr lang="en-US" dirty="0" smtClean="0"/>
              <a:t>Can perform a function, but only with substantial human assistance.</a:t>
            </a:r>
          </a:p>
          <a:p>
            <a:pPr marL="1191006" lvl="2" indent="-514350">
              <a:buFont typeface="+mj-lt"/>
              <a:buAutoNum type="arabicPeriod" startAt="2"/>
            </a:pPr>
            <a:r>
              <a:rPr lang="en-US" dirty="0" smtClean="0"/>
              <a:t>Cannot perform the function with or without human assistance.</a:t>
            </a:r>
          </a:p>
          <a:p>
            <a:pPr marL="1191006" lvl="2" indent="-514350">
              <a:buFont typeface="+mj-lt"/>
              <a:buAutoNum type="arabicPeriod" startAt="2"/>
            </a:pPr>
            <a:r>
              <a:rPr lang="en-US" dirty="0" smtClean="0"/>
              <a:t>Paramedical services needed.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Note: not every ranking is always used in assessing a specific area of need, ie. Laundry only uses ranks 1,4,5.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an Assessment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Read the Disability Rights California IHSS Self-Assessment Packet.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Fill out the Disability Rights California IHSS Self Assessment Worksheet</a:t>
            </a:r>
            <a:r>
              <a:rPr lang="en-US" sz="2400" dirty="0" smtClean="0"/>
              <a:t>. Do this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the in-home assessment.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Talk to </a:t>
            </a:r>
            <a:r>
              <a:rPr lang="en-US" sz="2400" dirty="0" smtClean="0"/>
              <a:t>your/child’s health care provider(s).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Remember </a:t>
            </a:r>
            <a:r>
              <a:rPr lang="en-US" sz="2400" dirty="0" smtClean="0"/>
              <a:t>you/child </a:t>
            </a:r>
            <a:r>
              <a:rPr lang="en-US" sz="2400" dirty="0"/>
              <a:t>is not authorized hours based on the basis of diagnosis or disability alone, but upon disability related impairments that prevent </a:t>
            </a:r>
            <a:r>
              <a:rPr lang="en-US" sz="2400" dirty="0" smtClean="0"/>
              <a:t>you/him/her from </a:t>
            </a:r>
            <a:r>
              <a:rPr lang="en-US" sz="2400" dirty="0"/>
              <a:t>performing these task on </a:t>
            </a:r>
            <a:r>
              <a:rPr lang="en-US" sz="2400" dirty="0" smtClean="0"/>
              <a:t>your/his/her </a:t>
            </a:r>
            <a:r>
              <a:rPr lang="en-US" sz="2400" dirty="0"/>
              <a:t>own.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Always try to have friend, family member or other person present to witness the </a:t>
            </a:r>
            <a:r>
              <a:rPr lang="en-US" sz="2400" dirty="0" smtClean="0"/>
              <a:t>face-to-face </a:t>
            </a:r>
            <a:r>
              <a:rPr lang="en-US" sz="2400" dirty="0"/>
              <a:t>assessment.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Think about the types of assistance your </a:t>
            </a:r>
            <a:r>
              <a:rPr lang="en-US" sz="2400" dirty="0" smtClean="0"/>
              <a:t>/child </a:t>
            </a:r>
            <a:r>
              <a:rPr lang="en-US" sz="2400" dirty="0"/>
              <a:t>needs on </a:t>
            </a:r>
            <a:r>
              <a:rPr lang="en-US" sz="2400" dirty="0" smtClean="0"/>
              <a:t>the </a:t>
            </a:r>
            <a:r>
              <a:rPr lang="en-US" sz="2400" dirty="0"/>
              <a:t>worst days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3AD-9B8F-4CA0-9E8D-7F0642D0B99B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Oster v. Lightbourne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Facts about IHSS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2009 and 2011 proposed cuts</a:t>
            </a:r>
          </a:p>
          <a:p>
            <a:pPr lvl="1"/>
            <a:r>
              <a:rPr lang="en-US" dirty="0" smtClean="0"/>
              <a:t>3.6% in 2009</a:t>
            </a:r>
          </a:p>
          <a:p>
            <a:r>
              <a:rPr lang="en-US" i="1" dirty="0" smtClean="0"/>
              <a:t>Oster v. Lightbourne </a:t>
            </a:r>
            <a:r>
              <a:rPr lang="en-US" dirty="0" smtClean="0"/>
              <a:t>lawsuit</a:t>
            </a:r>
          </a:p>
          <a:p>
            <a:r>
              <a:rPr lang="en-US" i="1" dirty="0" smtClean="0"/>
              <a:t>Oster</a:t>
            </a:r>
            <a:r>
              <a:rPr lang="en-US" dirty="0" smtClean="0"/>
              <a:t> Settlement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Oster</a:t>
            </a:r>
            <a:r>
              <a:rPr lang="en-US" dirty="0" smtClean="0"/>
              <a:t> Settlement- IHSS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When: </a:t>
            </a:r>
            <a:r>
              <a:rPr lang="en-US" dirty="0" smtClean="0"/>
              <a:t>July 1, 2013</a:t>
            </a:r>
          </a:p>
          <a:p>
            <a:r>
              <a:rPr lang="en-US" b="1" dirty="0" smtClean="0"/>
              <a:t>Where: </a:t>
            </a:r>
            <a:r>
              <a:rPr lang="en-US" dirty="0" smtClean="0"/>
              <a:t>Statewide</a:t>
            </a:r>
          </a:p>
          <a:p>
            <a:r>
              <a:rPr lang="en-US" b="1" dirty="0" smtClean="0"/>
              <a:t>What: </a:t>
            </a:r>
            <a:r>
              <a:rPr lang="en-US" dirty="0" smtClean="0"/>
              <a:t>8% reduction in IHSS hours</a:t>
            </a:r>
          </a:p>
          <a:p>
            <a:pPr lvl="1"/>
            <a:r>
              <a:rPr lang="en-US" dirty="0" smtClean="0"/>
              <a:t>Contingent on court &amp; legislative approval of </a:t>
            </a:r>
            <a:r>
              <a:rPr lang="en-US" i="1" dirty="0" smtClean="0"/>
              <a:t>Oster </a:t>
            </a:r>
            <a:r>
              <a:rPr lang="en-US" dirty="0" smtClean="0"/>
              <a:t>Settlement.</a:t>
            </a:r>
          </a:p>
          <a:p>
            <a:pPr lvl="1"/>
            <a:r>
              <a:rPr lang="en-US" dirty="0" smtClean="0"/>
              <a:t>4.4 % + 3.6% (prior cut)  = 8%</a:t>
            </a:r>
          </a:p>
          <a:p>
            <a:pPr lvl="1"/>
            <a:r>
              <a:rPr lang="en-US" dirty="0" smtClean="0"/>
              <a:t>Reduction will decrease to 7% (7/1/14)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Advice for IHSS consumers to minimize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apply 4.4% cut to unmet need (see next slide)</a:t>
            </a:r>
          </a:p>
          <a:p>
            <a:pPr lvl="1"/>
            <a:r>
              <a:rPr lang="en-US" dirty="0" smtClean="0"/>
              <a:t>Protective supervision hours don’t count as unmet need.</a:t>
            </a:r>
          </a:p>
          <a:p>
            <a:pPr lvl="1"/>
            <a:r>
              <a:rPr lang="en-US" dirty="0" smtClean="0"/>
              <a:t>Make sure unmet need is accurately assessed!</a:t>
            </a:r>
          </a:p>
          <a:p>
            <a:r>
              <a:rPr lang="en-US" dirty="0" smtClean="0"/>
              <a:t>Consumers can choose how to apply cut to services.</a:t>
            </a:r>
          </a:p>
          <a:p>
            <a:pPr lvl="1"/>
            <a:r>
              <a:rPr lang="en-US" dirty="0" smtClean="0"/>
              <a:t>YES: tell provider about how to apply cut to hours.</a:t>
            </a:r>
          </a:p>
          <a:p>
            <a:pPr lvl="1"/>
            <a:r>
              <a:rPr lang="en-US" dirty="0" smtClean="0"/>
              <a:t>NO: county SW does not need to know how hours will be cut.</a:t>
            </a:r>
          </a:p>
          <a:p>
            <a:r>
              <a:rPr lang="en-US" dirty="0" smtClean="0"/>
              <a:t>Consumers on waivers administered by In-Home Operations should contact IHO to try to increase waiver personal care hours to make up for lost IHSS.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57200" y="1371600"/>
            <a:ext cx="8229600" cy="4800600"/>
            <a:chOff x="457200" y="1676400"/>
            <a:chExt cx="8229600" cy="4800600"/>
          </a:xfrm>
        </p:grpSpPr>
        <p:sp>
          <p:nvSpPr>
            <p:cNvPr id="4" name="Flowchart: Magnetic Disk 3"/>
            <p:cNvSpPr/>
            <p:nvPr/>
          </p:nvSpPr>
          <p:spPr>
            <a:xfrm>
              <a:off x="2743200" y="1752600"/>
              <a:ext cx="2743200" cy="47244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Maximum IHSS Hours</a:t>
              </a:r>
              <a:endParaRPr lang="en-US" b="1" dirty="0"/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2743200" y="1676400"/>
              <a:ext cx="2743200" cy="1676400"/>
            </a:xfrm>
            <a:prstGeom prst="flowChartMagneticDisk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Unmet Need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562600" y="3124200"/>
              <a:ext cx="1066800" cy="0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77000" y="2895600"/>
              <a:ext cx="2209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283 hour/month maximum for severely disabled IHSS recipient</a:t>
              </a:r>
            </a:p>
            <a:p>
              <a:pPr algn="ctr"/>
              <a:r>
                <a:rPr lang="en-US" dirty="0" smtClean="0"/>
                <a:t>(unmet hours for protective supervision don’t count)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676400" y="1981200"/>
              <a:ext cx="1066800" cy="0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" y="1828800"/>
              <a:ext cx="1371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Total assessed monthly need for IHSS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5791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320 Total Assessed Need-</a:t>
            </a:r>
          </a:p>
          <a:p>
            <a:pPr algn="r"/>
            <a:r>
              <a:rPr lang="en-US" dirty="0" smtClean="0"/>
              <a:t>(320 x 0.08) = 294.4</a:t>
            </a:r>
          </a:p>
          <a:p>
            <a:pPr algn="r"/>
            <a:r>
              <a:rPr lang="en-US" dirty="0" smtClean="0"/>
              <a:t>Still gets maximum IHSS after Extra 4.4% Cut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IN-HOME SUPPORTIVE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Consumers may be able to get reassessment, but cannot appeal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will get Notice of Action prior to extra 4.4% cut.</a:t>
            </a:r>
          </a:p>
          <a:p>
            <a:r>
              <a:rPr lang="en-US" dirty="0" smtClean="0"/>
              <a:t>No right to appeal solely based on extra 4.4% cut (unless there is a math error).</a:t>
            </a:r>
          </a:p>
          <a:p>
            <a:r>
              <a:rPr lang="en-US" b="1" dirty="0" smtClean="0"/>
              <a:t>BUT consumer can request reassessment if medical needs or circumstances change</a:t>
            </a:r>
          </a:p>
          <a:p>
            <a:pPr lvl="1"/>
            <a:r>
              <a:rPr lang="en-US" dirty="0" smtClean="0"/>
              <a:t>Settlement agreement clarified: no need for new medical certification form or doctor’s note.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Coordinated Care Initiative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Care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When: 1/1/2014</a:t>
            </a:r>
          </a:p>
          <a:p>
            <a:r>
              <a:rPr lang="en-US" dirty="0" smtClean="0"/>
              <a:t>Where: 8 Counties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Mandatory Medi-Cal for all SPDs, including persons on Medi-Cal and Medicare (Duals) </a:t>
            </a:r>
          </a:p>
          <a:p>
            <a:pPr lvl="1"/>
            <a:r>
              <a:rPr lang="en-US" dirty="0" smtClean="0"/>
              <a:t>LTSS integration</a:t>
            </a:r>
          </a:p>
          <a:p>
            <a:pPr lvl="1"/>
            <a:r>
              <a:rPr lang="en-US" dirty="0" smtClean="0"/>
              <a:t>Cal MediConnect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Care Initiative: Where</a:t>
            </a:r>
            <a:endParaRPr lang="en-US" dirty="0"/>
          </a:p>
        </p:txBody>
      </p:sp>
      <p:pic>
        <p:nvPicPr>
          <p:cNvPr id="5" name="Content Placeholder 4" descr="CAMap8counties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4566" t="2490" r="4566" b="3227"/>
          <a:stretch>
            <a:fillRect/>
          </a:stretch>
        </p:blipFill>
        <p:spPr>
          <a:xfrm>
            <a:off x="685800" y="1999034"/>
            <a:ext cx="3886200" cy="4630366"/>
          </a:xfrm>
        </p:spPr>
      </p:pic>
      <p:sp>
        <p:nvSpPr>
          <p:cNvPr id="6" name="Rounded Rectangle 5"/>
          <p:cNvSpPr/>
          <p:nvPr/>
        </p:nvSpPr>
        <p:spPr>
          <a:xfrm>
            <a:off x="5029200" y="2438400"/>
            <a:ext cx="3581400" cy="419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Alameda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Los Angeles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Orange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San Bernardino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San Diego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San Mateo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Santa Clara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Coordinated Care Initiative: What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4343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CCI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 Medi-Cal</a:t>
                      </a:r>
                      <a:r>
                        <a:rPr lang="en-US" baseline="0" dirty="0" smtClean="0"/>
                        <a:t> Managed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Duals and previously excluded</a:t>
                      </a:r>
                      <a:r>
                        <a:rPr lang="en-US" baseline="0" dirty="0" smtClean="0"/>
                        <a:t> SPDs must enroll in Medi-Cal Managed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LTSS Integration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LTSS added to Medi-Cal</a:t>
                      </a:r>
                      <a:r>
                        <a:rPr lang="en-US" baseline="0" dirty="0" smtClean="0"/>
                        <a:t> Managed Care Plan benefit package: </a:t>
                      </a:r>
                      <a:r>
                        <a:rPr lang="en-US" b="1" dirty="0" smtClean="0"/>
                        <a:t>IHSS</a:t>
                      </a:r>
                      <a:r>
                        <a:rPr lang="en-US" dirty="0" smtClean="0"/>
                        <a:t>, Community Based Adult</a:t>
                      </a:r>
                      <a:r>
                        <a:rPr lang="en-US" baseline="0" dirty="0" smtClean="0"/>
                        <a:t> Services (CBAS); Multipurpose  Senior Services Program (MSSP); Nursing Facility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r>
                        <a:rPr lang="en-US" baseline="0" dirty="0" smtClean="0"/>
                        <a:t> Integration (Cal MediConnect)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duals, passive enrollment of Medicare benefits into same MC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Approved. Begins 1/1/2014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IHSS?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IHSS is the largest publicly funded, </a:t>
            </a:r>
            <a:r>
              <a:rPr lang="en-US" i="1" dirty="0" smtClean="0"/>
              <a:t>non-medical </a:t>
            </a:r>
            <a:r>
              <a:rPr lang="en-US" dirty="0" smtClean="0"/>
              <a:t>service to help people with disabilities remain in their homes.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Medi-Cal;</a:t>
            </a:r>
          </a:p>
          <a:p>
            <a:r>
              <a:rPr lang="en-US" dirty="0" smtClean="0"/>
              <a:t>California resident;</a:t>
            </a:r>
          </a:p>
          <a:p>
            <a:r>
              <a:rPr lang="en-US" dirty="0" smtClean="0"/>
              <a:t>Living in own home;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Otherwise eligible applicant who: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Is living in a facility;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Wants to live on his/her own;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Can safely live on his/her own; and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Undergoes a needs assessment.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What Types of IHSS Services Are Available?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1800" b="1" u="sng" dirty="0"/>
              <a:t>Domestic Services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 (cleaning; sweeping; dusting; taking trash out, etc.)</a:t>
            </a:r>
          </a:p>
          <a:p>
            <a:pPr lvl="1"/>
            <a:r>
              <a:rPr lang="en-US" sz="1800" b="1" u="sng" dirty="0"/>
              <a:t>Related Services</a:t>
            </a:r>
          </a:p>
          <a:p>
            <a:pPr lvl="2"/>
            <a:r>
              <a:rPr lang="en-US" sz="1800" dirty="0"/>
              <a:t> (meal preparation; meal planning and cleanup; laundry; including ironing and putting items away; food shopping.)</a:t>
            </a:r>
          </a:p>
          <a:p>
            <a:pPr lvl="1"/>
            <a:r>
              <a:rPr lang="en-US" sz="1800" b="1" u="sng" dirty="0"/>
              <a:t>Personal Care Services</a:t>
            </a:r>
          </a:p>
          <a:p>
            <a:pPr lvl="2"/>
            <a:r>
              <a:rPr lang="en-US" sz="1800" dirty="0"/>
              <a:t>(assistance with feeding; dressing; grooming; bathing; toileting; bowel and bladder, getting in and out of bed.)</a:t>
            </a:r>
          </a:p>
          <a:p>
            <a:pPr lvl="1"/>
            <a:r>
              <a:rPr lang="en-US" sz="1800" b="1" u="sng" dirty="0"/>
              <a:t>Accompaniment to Doctor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(or to alternative sources of services such as a day program.)</a:t>
            </a:r>
          </a:p>
          <a:p>
            <a:pPr lvl="1"/>
            <a:r>
              <a:rPr lang="en-US" sz="1800" b="1" u="sng" dirty="0"/>
              <a:t>Paramedical Services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(injections; range of motion exercises, etc.)</a:t>
            </a:r>
          </a:p>
          <a:p>
            <a:pPr lvl="1"/>
            <a:r>
              <a:rPr lang="en-US" sz="1800" b="1" u="sng" dirty="0"/>
              <a:t>Protective Supervision</a:t>
            </a:r>
          </a:p>
          <a:p>
            <a:pPr lvl="2"/>
            <a:r>
              <a:rPr lang="en-US" sz="1800" dirty="0"/>
              <a:t>(monitoring a cognitively or mentally impaired individual to safeguard from injury or hazard.)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1BCB-D14A-42E6-BAD1-26F99E511EE9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When Are Children Eligible to Receive </a:t>
            </a:r>
            <a:r>
              <a:rPr lang="en-US" sz="3600" b="1" dirty="0" smtClean="0"/>
              <a:t>IHSS Services From Non-Parent?</a:t>
            </a:r>
            <a:endParaRPr lang="en-US" sz="3600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 disabled and low-income.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</a:t>
            </a:r>
            <a:r>
              <a:rPr lang="en-US" sz="2800" dirty="0"/>
              <a:t>income too high for SSI, may qualify with share of cost.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parents are out of the house working, school, </a:t>
            </a:r>
            <a:r>
              <a:rPr lang="en-US" sz="2800" dirty="0" smtClean="0"/>
              <a:t>training, or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If parents are unable to provide care due to disability or </a:t>
            </a:r>
            <a:r>
              <a:rPr lang="en-US" sz="2800" dirty="0" smtClean="0"/>
              <a:t>illness, or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If parents are sleeping or caring for other family members.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1422-3169-4DE7-8366-517190884478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When Can A Parent Be Paid As An IHSS Provider</a:t>
            </a:r>
            <a:r>
              <a:rPr lang="en-US" sz="3600" b="1" dirty="0" smtClean="0"/>
              <a:t>?</a:t>
            </a:r>
            <a:endParaRPr lang="en-US" sz="36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If the parent quit job or can't get a </a:t>
            </a:r>
            <a:r>
              <a:rPr lang="en-US" sz="2400" dirty="0" smtClean="0"/>
              <a:t>job full-time </a:t>
            </a:r>
            <a:r>
              <a:rPr lang="en-US" sz="2400" dirty="0"/>
              <a:t>because he or she must care for the disabled </a:t>
            </a:r>
            <a:r>
              <a:rPr lang="en-US" sz="2400" dirty="0" smtClean="0"/>
              <a:t>child, </a:t>
            </a:r>
            <a:r>
              <a:rPr lang="en-US" sz="2400" dirty="0"/>
              <a:t>AND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no other suitable care provider is available (willing and able</a:t>
            </a:r>
            <a:r>
              <a:rPr lang="en-US" sz="2400" dirty="0" smtClean="0"/>
              <a:t>); </a:t>
            </a:r>
            <a:r>
              <a:rPr lang="en-US" sz="2400" dirty="0"/>
              <a:t>AND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child is at risk of out-of-home placement or inadequate care.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both the parents live in the home, one parent may get paid when the other parent is working, in school, sleeping, or disabled.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Payments will not affect child’s SSI, but will affect family’s welfare grant or Medi-Cal eligibility.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AE88-1E7F-4EB4-9187-FB68E1083D64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When I Call the Social Services Agency?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Social Worker will request:</a:t>
            </a:r>
          </a:p>
          <a:p>
            <a:pPr lvl="1"/>
            <a:r>
              <a:rPr lang="en-US" dirty="0"/>
              <a:t>Information about your needs to remain living safely in your home.</a:t>
            </a:r>
          </a:p>
          <a:p>
            <a:pPr lvl="1"/>
            <a:r>
              <a:rPr lang="en-US" dirty="0"/>
              <a:t>Information about your finances to determine eligibility.</a:t>
            </a:r>
          </a:p>
          <a:p>
            <a:r>
              <a:rPr lang="en-US" dirty="0"/>
              <a:t>A social worker will schedule a visit to your home to conduct a needs assessment.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E137-B2C8-4C33-874B-2FD304A2ACA1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When Are Needs Assessments Performed?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person applies for services.</a:t>
            </a:r>
          </a:p>
          <a:p>
            <a:r>
              <a:rPr lang="en-US" dirty="0"/>
              <a:t>Every twelve months thereafter.</a:t>
            </a:r>
          </a:p>
          <a:p>
            <a:r>
              <a:rPr lang="en-US" dirty="0"/>
              <a:t>Whenever the county has information that the recipient’s physical/mental condition or living social/condition has changed.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D36-82DC-4BA1-AF70-43F543636CD2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RC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286</TotalTime>
  <Words>1406</Words>
  <Application>Microsoft Office PowerPoint</Application>
  <PresentationFormat>On-screen Show (4:3)</PresentationFormat>
  <Paragraphs>160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Georgia</vt:lpstr>
      <vt:lpstr>Trebuchet MS</vt:lpstr>
      <vt:lpstr>Wingdings 2</vt:lpstr>
      <vt:lpstr>Urban</vt:lpstr>
      <vt:lpstr>IN-HOME SUPPORTIVE SERVICES (IHSS)    OSTER v. LIGHTBOURNE   COORDINATED CARE INITIATIVE</vt:lpstr>
      <vt:lpstr>IN-HOME SUPPORTIVE SERVICES</vt:lpstr>
      <vt:lpstr>What is IHSS?</vt:lpstr>
      <vt:lpstr>Who is Eligible?</vt:lpstr>
      <vt:lpstr>What Types of IHSS Services Are Available?</vt:lpstr>
      <vt:lpstr>When Are Children Eligible to Receive IHSS Services From Non-Parent?</vt:lpstr>
      <vt:lpstr>When Can A Parent Be Paid As An IHSS Provider?</vt:lpstr>
      <vt:lpstr>What Happens When I Call the Social Services Agency?</vt:lpstr>
      <vt:lpstr>When Are Needs Assessments Performed?</vt:lpstr>
      <vt:lpstr>Assessing Need</vt:lpstr>
      <vt:lpstr>How Services are Authorized</vt:lpstr>
      <vt:lpstr>How Services Are Authorized (cont’d)</vt:lpstr>
      <vt:lpstr>How Services Are Authorized (cont’d)</vt:lpstr>
      <vt:lpstr>Preparing for an Assessment</vt:lpstr>
      <vt:lpstr>Oster v. Lightbourne</vt:lpstr>
      <vt:lpstr>Quick Facts about IHSS Cuts</vt:lpstr>
      <vt:lpstr>Oster Settlement- IHSS Reductions</vt:lpstr>
      <vt:lpstr>Advice for IHSS consumers to minimize impact</vt:lpstr>
      <vt:lpstr>PowerPoint Presentation</vt:lpstr>
      <vt:lpstr>Consumers may be able to get reassessment, but cannot appeal cut</vt:lpstr>
      <vt:lpstr>Coordinated Care Initiative</vt:lpstr>
      <vt:lpstr>Coordinated Care Initiative</vt:lpstr>
      <vt:lpstr>Coordinated Care Initiative: Where</vt:lpstr>
      <vt:lpstr>Coordinated Care Initiative: What</vt:lpstr>
    </vt:vector>
  </TitlesOfParts>
  <Company>Disability Rights California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alma</dc:creator>
  <cp:lastModifiedBy>Pip Marks</cp:lastModifiedBy>
  <cp:revision>34</cp:revision>
  <dcterms:created xsi:type="dcterms:W3CDTF">2013-05-09T19:12:03Z</dcterms:created>
  <dcterms:modified xsi:type="dcterms:W3CDTF">2013-05-21T18:09:55Z</dcterms:modified>
</cp:coreProperties>
</file>