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64" r:id="rId3"/>
    <p:sldId id="257" r:id="rId4"/>
    <p:sldId id="258" r:id="rId5"/>
    <p:sldId id="265" r:id="rId6"/>
    <p:sldId id="260" r:id="rId7"/>
    <p:sldId id="261" r:id="rId8"/>
    <p:sldId id="269" r:id="rId9"/>
    <p:sldId id="262" r:id="rId10"/>
    <p:sldId id="263" r:id="rId11"/>
    <p:sldId id="266" r:id="rId12"/>
    <p:sldId id="267" r:id="rId13"/>
    <p:sldId id="270" r:id="rId14"/>
    <p:sldId id="268" r:id="rId15"/>
    <p:sldId id="281" r:id="rId16"/>
    <p:sldId id="283" r:id="rId17"/>
    <p:sldId id="285" r:id="rId18"/>
    <p:sldId id="284" r:id="rId19"/>
    <p:sldId id="282" r:id="rId20"/>
    <p:sldId id="271" r:id="rId21"/>
    <p:sldId id="273" r:id="rId22"/>
    <p:sldId id="279" r:id="rId23"/>
    <p:sldId id="274" r:id="rId24"/>
    <p:sldId id="276" r:id="rId25"/>
    <p:sldId id="277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25A9AA-678D-4B58-89D8-9DAFFB7E04F8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207E83-710F-47C2-9980-87EA4AAE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E16469-A95F-40B3-A9D4-22A7C26F7D31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D32770-4BFF-4C86-9A85-427D0D522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9A66-BC40-410A-9989-47220FD853F6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A0F9A-D6DD-4061-8C7E-3755467B2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93FE-E88B-4FBB-94DB-043549127CE2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93B4-6E6B-4E4B-83A7-362228A2B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20EE9-943E-46B8-B628-DE19F68A611C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752A-B37A-4D23-9178-541797BB6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827DDD-E2B1-41EF-B8B2-8082B3B5353F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524BC3-52B8-4615-83EA-C5A5065A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9D894E-F915-4479-8F48-40F9A6CE979D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076E6-332E-41EF-8748-CE0ABDA80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50F0F2-7EE9-498A-BA61-3E467F3C8F86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3284A5-843F-49D2-8912-920A0B0BD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DD9619-39B2-4082-B1FF-CBB87E97D7AD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6D2258-94B9-42E3-9CAE-B17AC4D93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807E4-7CA0-4A2C-AF06-1D437B3F50C8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F4376-DE55-48B8-930C-7DA386542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502C17-0883-4F36-8A19-19570454DFC5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371F41-D264-4E32-A3AD-133118BC5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CE26D1-884E-44F3-8DD8-6334EDCB3418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FE4B55-8C12-47C4-8444-464BB649A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7853323-8F3B-489F-B4EB-8799FE7E5609}" type="datetimeFigureOut">
              <a:rPr lang="en-US"/>
              <a:pPr>
                <a:defRPr/>
              </a:pPr>
              <a:t>9/28/2009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527BF13-FE67-4DF9-868C-949AB7EA5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smtClean="0">
                <a:latin typeface="Arial" pitchFamily="34" charset="0"/>
                <a:cs typeface="Arial" pitchFamily="34" charset="0"/>
              </a:rPr>
              <a:t>LANTERMAN ACT</a:t>
            </a:r>
            <a:endParaRPr lang="en-US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z="3600" smtClean="0"/>
              <a:t>Your Services and Supports:</a:t>
            </a:r>
          </a:p>
          <a:p>
            <a:pPr marR="0"/>
            <a:r>
              <a:rPr lang="en-US" sz="3600" smtClean="0"/>
              <a:t>Changes in the Law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***file a hearing request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***10 days for aid paid pending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	***otherwise, file within 30 days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***file a 4731 complaint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600" dirty="0" smtClean="0"/>
              <a:t>  ***as an individual person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600" dirty="0" smtClean="0"/>
              <a:t>  ***as a group of people						</a:t>
            </a:r>
            <a:r>
              <a:rPr lang="en-US" sz="2200" dirty="0" smtClean="0"/>
              <a:t>10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Arial" pitchFamily="34" charset="0"/>
                <a:cs typeface="Arial" pitchFamily="34" charset="0"/>
              </a:rPr>
              <a:t>What to do????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Individual Choice Budget Model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400" dirty="0" smtClean="0"/>
              <a:t>--self-directed services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400" dirty="0" smtClean="0"/>
              <a:t>--finite budget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400" dirty="0" smtClean="0"/>
              <a:t>--look for this in 2010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Custom Endeavors Option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	--day program alternative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	--20-80 hours per month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	--develop/maintain employment or volunteer activities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	--to be offered by service providers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Senior Program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sz="1400" dirty="0" smtClean="0"/>
              <a:t>--over 50 years of age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	--service providers must offer this option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	--staff ratio 1:8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 smtClean="0"/>
              <a:t>									</a:t>
            </a:r>
            <a:r>
              <a:rPr lang="en-US" sz="2000" dirty="0" smtClean="0"/>
              <a:t>11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New Program Options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NEW?</a:t>
            </a:r>
          </a:p>
          <a:p>
            <a:r>
              <a:rPr lang="en-US" sz="2400" smtClean="0"/>
              <a:t>must use available natural/generic supports</a:t>
            </a:r>
          </a:p>
          <a:p>
            <a:r>
              <a:rPr lang="en-US" sz="2400" smtClean="0"/>
              <a:t>vendors costs must be necessary/reasonable</a:t>
            </a:r>
          </a:p>
          <a:p>
            <a:r>
              <a:rPr lang="en-US" sz="2400" smtClean="0"/>
              <a:t>cost effective rates </a:t>
            </a:r>
          </a:p>
          <a:p>
            <a:r>
              <a:rPr lang="en-US" sz="2400" smtClean="0"/>
              <a:t>limited circumstances rent, mortgage, lease payments, household expenses paid by regional center</a:t>
            </a:r>
          </a:p>
          <a:p>
            <a:r>
              <a:rPr lang="en-US" sz="2400" smtClean="0"/>
              <a:t>roommates must share the same SLS vendor as long as IPP goals are met</a:t>
            </a:r>
          </a:p>
          <a:p>
            <a:r>
              <a:rPr lang="en-US" sz="2400" smtClean="0"/>
              <a:t>need to apply for IHSS within 5 days of moving into SLS								</a:t>
            </a:r>
            <a:r>
              <a:rPr lang="en-US" sz="2000" smtClean="0"/>
              <a:t>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Supported Living Services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Do you qualify for In-Home Support Services?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Have you applied for IHSS?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What happens if you don’t apply?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Do you qualify for gap funding by the regional center?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Are there extraordinary circumstances that may qualify you for an exemption?						</a:t>
            </a:r>
            <a:r>
              <a:rPr lang="en-US" sz="2000" dirty="0" smtClean="0"/>
              <a:t>13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IHSS—Questions To Ask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What’s New?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Adults:  must use available public transportation if it can be safely accessed and utilized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Regional centers must fund least expensive transportation that meets the individual’s needs as set forth in the IPP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For minor children living with parents,   transportation funded only if family unable to provide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Parent(s) must provide reasons in writing									</a:t>
            </a:r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Transportation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smtClean="0"/>
              <a:t>New Standards for purchasing behavioral services</a:t>
            </a:r>
            <a:r>
              <a:rPr lang="en-US" sz="2400" smtClean="0"/>
              <a:t>:</a:t>
            </a:r>
          </a:p>
          <a:p>
            <a:r>
              <a:rPr lang="en-US" sz="2400" smtClean="0"/>
              <a:t>Service provider needs to use evidence-based practices. </a:t>
            </a:r>
          </a:p>
          <a:p>
            <a:r>
              <a:rPr lang="en-US" sz="2400" smtClean="0"/>
              <a:t>Services promote positive social behaviors and address issues with learning and social interaction.</a:t>
            </a:r>
          </a:p>
          <a:p>
            <a:r>
              <a:rPr lang="en-US" sz="2400" smtClean="0"/>
              <a:t>Once goals achieved, regional center may discontinue services.</a:t>
            </a:r>
          </a:p>
          <a:p>
            <a:r>
              <a:rPr lang="en-US" sz="2400" smtClean="0"/>
              <a:t>Question whether all of your child’s behaviors have been addressed.</a:t>
            </a:r>
            <a:r>
              <a:rPr lang="en-US" smtClean="0"/>
              <a:t>		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                                                                                            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BEHAVIORAL SERVICES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u="sng" dirty="0" smtClean="0"/>
              <a:t>Qualify if</a:t>
            </a:r>
            <a:r>
              <a:rPr lang="en-US" dirty="0" smtClean="0"/>
              <a:t>: eligible for M/Cal (including institutional deeming) and severity criteria met.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u="sng" dirty="0" smtClean="0"/>
              <a:t>Services provided pursuant to the waiver</a:t>
            </a:r>
            <a:r>
              <a:rPr lang="en-US" dirty="0" smtClean="0"/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case management		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homemaker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home health aide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respite care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respite care facility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adult family homes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certified family homes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community recreation settings,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camping services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licensed family day care					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HCBS Waiver for Consumers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licensed preschool</a:t>
            </a:r>
          </a:p>
          <a:p>
            <a:r>
              <a:rPr lang="en-US" sz="2000" smtClean="0"/>
              <a:t>voucher respite care</a:t>
            </a:r>
          </a:p>
          <a:p>
            <a:r>
              <a:rPr lang="en-US" sz="2000" smtClean="0"/>
              <a:t>habilitation, environmental accessibility adaptations</a:t>
            </a:r>
          </a:p>
          <a:p>
            <a:r>
              <a:rPr lang="en-US" sz="2000" smtClean="0"/>
              <a:t>skilled nursing</a:t>
            </a:r>
          </a:p>
          <a:p>
            <a:r>
              <a:rPr lang="en-US" sz="2000" smtClean="0"/>
              <a:t>transportation</a:t>
            </a:r>
          </a:p>
          <a:p>
            <a:r>
              <a:rPr lang="en-US" sz="2000" smtClean="0"/>
              <a:t>specialized medical supplies</a:t>
            </a:r>
          </a:p>
          <a:p>
            <a:r>
              <a:rPr lang="en-US" sz="2000" smtClean="0"/>
              <a:t>chore services</a:t>
            </a:r>
          </a:p>
          <a:p>
            <a:r>
              <a:rPr lang="en-US" sz="2000" smtClean="0"/>
              <a:t>personal emergency response systems</a:t>
            </a:r>
          </a:p>
          <a:p>
            <a:r>
              <a:rPr lang="en-US" sz="2000" smtClean="0"/>
              <a:t>family training</a:t>
            </a:r>
          </a:p>
          <a:p>
            <a:r>
              <a:rPr lang="en-US" sz="2000" smtClean="0"/>
              <a:t>adult residential care</a:t>
            </a:r>
          </a:p>
          <a:p>
            <a:r>
              <a:rPr lang="en-US" sz="2000" smtClean="0"/>
              <a:t>specialized therapeutic services				17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Waiver Services Continued….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Regional center cannot take away waiver services that you need to stay in the community!!</a:t>
            </a:r>
            <a:endParaRPr lang="en-US" dirty="0"/>
          </a:p>
        </p:txBody>
      </p:sp>
      <p:sp>
        <p:nvSpPr>
          <p:cNvPr id="31746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en-US" sz="2400" smtClean="0"/>
              <a:t>Request a hearing within 10 days to get aid paid pending—otherwise, request a hearing within 30 days.  Put on the hearing request:  “I want my right to this service under the DD waiver to be determined!!”	</a:t>
            </a:r>
            <a:r>
              <a:rPr lang="en-US" sz="2000" smtClean="0"/>
              <a:t>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800" u="sng" dirty="0" smtClean="0"/>
              <a:t>What services are suspended</a:t>
            </a:r>
            <a:r>
              <a:rPr lang="en-US" sz="1800" dirty="0" smtClean="0"/>
              <a:t>?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Camping and associated travel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Social recreation activities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Educational services ages 3-17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smtClean="0"/>
              <a:t>Non-medical therapies (art, dance, music, recreation)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u="sng" dirty="0" smtClean="0"/>
              <a:t>Exceptions</a:t>
            </a:r>
            <a:r>
              <a:rPr lang="en-US" sz="1800" dirty="0" smtClean="0"/>
              <a:t>?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dirty="0" smtClean="0"/>
              <a:t>--Primary or critical means of ameliorating the physical, cognitive,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dirty="0" smtClean="0"/>
              <a:t>or psychosocial effects of developmental disability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dirty="0" smtClean="0"/>
              <a:t>--Necessary to enable consumer to remain at home; no alternative service available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sz="1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2800" u="sng" dirty="0" smtClean="0"/>
              <a:t>Individual Choice Model expected 2010</a:t>
            </a:r>
            <a:r>
              <a:rPr lang="en-US" sz="2800" dirty="0" smtClean="0"/>
              <a:t>!!!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1800" dirty="0" smtClean="0"/>
              <a:t>									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Suspension of Services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Changes were made in the law by the California legislature.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Changes became effective on July 28, 2009, when </a:t>
            </a:r>
            <a:r>
              <a:rPr lang="en-US" sz="3200" dirty="0" err="1" smtClean="0"/>
              <a:t>trailor</a:t>
            </a:r>
            <a:r>
              <a:rPr lang="en-US" sz="3200" dirty="0" smtClean="0"/>
              <a:t> bill language (TBL) was enacted (unless otherwise specified).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Changes to </a:t>
            </a:r>
            <a:r>
              <a:rPr lang="en-US" sz="3200" dirty="0" err="1" smtClean="0"/>
              <a:t>IPP’s</a:t>
            </a:r>
            <a:r>
              <a:rPr lang="en-US" sz="3200" dirty="0" smtClean="0"/>
              <a:t> and </a:t>
            </a:r>
            <a:r>
              <a:rPr lang="en-US" sz="3200" dirty="0" err="1" smtClean="0"/>
              <a:t>IFSP’s</a:t>
            </a:r>
            <a:r>
              <a:rPr lang="en-US" sz="3200" dirty="0" smtClean="0"/>
              <a:t> require notice by the regional center.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                                                             </a:t>
            </a:r>
            <a:r>
              <a:rPr lang="en-US" sz="1800" dirty="0" smtClean="0"/>
              <a:t>2</a:t>
            </a:r>
          </a:p>
          <a:p>
            <a:pPr marL="859536" lvl="2" fontAlgn="auto">
              <a:spcAft>
                <a:spcPts val="0"/>
              </a:spcAft>
              <a:buFont typeface="Wingdings 2"/>
              <a:buNone/>
              <a:defRPr/>
            </a:pP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Happened?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Experimental treatment, therapeutic services, or non-clinically proven treatments can no longer be provided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All treatment and services must be: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	--effective and safe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	--known risks and complications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	--general physician practice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</a:t>
            </a:r>
            <a:r>
              <a:rPr lang="en-US" sz="2000" u="sng" dirty="0" smtClean="0"/>
              <a:t>If you do not agree</a:t>
            </a:r>
            <a:r>
              <a:rPr lang="en-US" sz="2000" dirty="0" smtClean="0"/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	talk with your doctor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	get a letter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	ask for an IPP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		request a hearing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200" dirty="0" smtClean="0"/>
              <a:t>									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Experimental Treatment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Content Placeholder 3" descr="j0441866.wm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2286000"/>
            <a:ext cx="6858000" cy="3429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GENERAL STANDARDS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Annual Statement of Services and Supports</a:t>
            </a:r>
            <a:endParaRPr lang="en-US" dirty="0"/>
          </a:p>
        </p:txBody>
      </p:sp>
      <p:sp>
        <p:nvSpPr>
          <p:cNvPr id="35842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5843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5844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/>
          <a:lstStyle/>
          <a:p>
            <a:r>
              <a:rPr lang="en-US" u="sng" smtClean="0"/>
              <a:t>Who must be notified</a:t>
            </a:r>
            <a:r>
              <a:rPr lang="en-US" smtClean="0"/>
              <a:t>:</a:t>
            </a:r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consumer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parents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guardian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conservator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authorized representative</a:t>
            </a:r>
          </a:p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u="sng" dirty="0" smtClean="0"/>
              <a:t>What information must be provided</a:t>
            </a:r>
            <a:r>
              <a:rPr lang="en-US" dirty="0" smtClean="0"/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type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unit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month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cost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u="sng" dirty="0" smtClean="0"/>
              <a:t>Why</a:t>
            </a:r>
            <a:r>
              <a:rPr lang="en-US" dirty="0" smtClean="0"/>
              <a:t>:  to make sure you are receiving the agreed upon services and supports						</a:t>
            </a:r>
            <a:r>
              <a:rPr lang="en-US" sz="2000" dirty="0" smtClean="0"/>
              <a:t>22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Providers:</a:t>
            </a:r>
          </a:p>
          <a:p>
            <a:endParaRPr lang="en-US" smtClean="0"/>
          </a:p>
          <a:p>
            <a:r>
              <a:rPr lang="en-US" smtClean="0"/>
              <a:t>Must meet your needs and the needs of your family per your IPP</a:t>
            </a:r>
          </a:p>
          <a:p>
            <a:r>
              <a:rPr lang="en-US" smtClean="0"/>
              <a:t>Must have comparable services and supports</a:t>
            </a:r>
          </a:p>
          <a:p>
            <a:r>
              <a:rPr lang="en-US" smtClean="0"/>
              <a:t>Must have integrated services and not be more restrictive</a:t>
            </a:r>
          </a:p>
          <a:p>
            <a:r>
              <a:rPr lang="en-US" smtClean="0"/>
              <a:t>(regional center needs to consider federal funding and cost of transportation)										</a:t>
            </a:r>
            <a:r>
              <a:rPr lang="en-US" sz="2000" smtClean="0"/>
              <a:t>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Least Costly Providers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Regional centers can collect fees for children under the age of 18 living in an out-of-home placement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Fees based on share of cost based on income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fees if below federal poverty level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Parents can:  question fees, appeal in writing to DDS, stop paying until decision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FOLLOW PROCEDURES TO AVOID COLLECTION!!!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								</a:t>
            </a:r>
            <a:r>
              <a:rPr lang="en-US" sz="2000" dirty="0" smtClean="0"/>
              <a:t>24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Parental Fees/Out-of-Home Placement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u="sng" smtClean="0"/>
              <a:t>Why change the QA System</a:t>
            </a:r>
            <a:r>
              <a:rPr lang="en-US" sz="2000" smtClean="0"/>
              <a:t>?</a:t>
            </a:r>
          </a:p>
          <a:p>
            <a:pPr lvl="1"/>
            <a:r>
              <a:rPr lang="en-US" sz="2000" smtClean="0"/>
              <a:t>To better evaluate your services and supports</a:t>
            </a:r>
          </a:p>
          <a:p>
            <a:pPr lvl="1"/>
            <a:r>
              <a:rPr lang="en-US" sz="2000" smtClean="0"/>
              <a:t>To improve your services and supports!</a:t>
            </a:r>
          </a:p>
          <a:p>
            <a:pPr lvl="1"/>
            <a:endParaRPr lang="en-US" sz="2000" smtClean="0"/>
          </a:p>
          <a:p>
            <a:pPr lvl="1"/>
            <a:r>
              <a:rPr lang="en-US" sz="2000" u="sng" smtClean="0"/>
              <a:t>What did the old system look like</a:t>
            </a:r>
            <a:r>
              <a:rPr lang="en-US" sz="2000" smtClean="0"/>
              <a:t>?</a:t>
            </a:r>
          </a:p>
          <a:p>
            <a:pPr lvl="1"/>
            <a:r>
              <a:rPr lang="en-US" sz="2000" smtClean="0"/>
              <a:t>Evaluations of transfers</a:t>
            </a:r>
          </a:p>
          <a:p>
            <a:pPr lvl="1"/>
            <a:r>
              <a:rPr lang="en-US" sz="2000" smtClean="0"/>
              <a:t>Life quality assessment</a:t>
            </a:r>
          </a:p>
          <a:p>
            <a:pPr lvl="1"/>
            <a:r>
              <a:rPr lang="en-US" sz="2000" smtClean="0"/>
              <a:t>Triennials for people in CCF’s</a:t>
            </a:r>
          </a:p>
          <a:p>
            <a:pPr lvl="1"/>
            <a:endParaRPr lang="en-US" sz="2000" smtClean="0"/>
          </a:p>
          <a:p>
            <a:pPr lvl="1"/>
            <a:r>
              <a:rPr lang="en-US" sz="2000" u="sng" smtClean="0"/>
              <a:t>What does the new QA system look like</a:t>
            </a:r>
            <a:r>
              <a:rPr lang="en-US" sz="2000" smtClean="0"/>
              <a:t>?</a:t>
            </a:r>
          </a:p>
          <a:p>
            <a:pPr lvl="1"/>
            <a:r>
              <a:rPr lang="en-US" sz="2000" smtClean="0"/>
              <a:t>Consumer and family satisfaction/assessments</a:t>
            </a:r>
          </a:p>
          <a:p>
            <a:pPr lvl="1"/>
            <a:r>
              <a:rPr lang="en-US" sz="2000" smtClean="0"/>
              <a:t>Provision of services and supports/assessments</a:t>
            </a:r>
          </a:p>
          <a:p>
            <a:pPr lvl="1"/>
            <a:r>
              <a:rPr lang="en-US" sz="2000" smtClean="0"/>
              <a:t>Personal outcomes/assessments			25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Quality Assurance System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u="sng" dirty="0" smtClean="0"/>
              <a:t>Programs involved</a:t>
            </a:r>
            <a:r>
              <a:rPr lang="en-US" dirty="0" smtClean="0"/>
              <a:t>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Day programs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Work activity programs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2800" u="sng" dirty="0" smtClean="0"/>
              <a:t>What has changed</a:t>
            </a:r>
            <a:r>
              <a:rPr lang="en-US" sz="2800" dirty="0" smtClean="0"/>
              <a:t>?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dirty="0" smtClean="0"/>
              <a:t>	This change standardizes the holiday schedule for these programs and increases the total number from 10 to 14 days, which are yet to be determined.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dirty="0" smtClean="0"/>
              <a:t>									</a:t>
            </a:r>
            <a:r>
              <a:rPr lang="en-US" sz="2000" dirty="0" smtClean="0"/>
              <a:t>26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sz="20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sz="2000" dirty="0" smtClean="0"/>
              <a:t>	</a:t>
            </a:r>
            <a:r>
              <a:rPr lang="en-US" sz="1100" dirty="0" smtClean="0"/>
              <a:t>Presentation approved September 22, 2009, by Jeanne </a:t>
            </a:r>
            <a:r>
              <a:rPr lang="en-US" sz="1100" dirty="0" err="1" smtClean="0"/>
              <a:t>Molineaux</a:t>
            </a:r>
            <a:r>
              <a:rPr lang="en-US" sz="1100" dirty="0" smtClean="0"/>
              <a:t>, Director, OCRA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Uniform Holiday Schedule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1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txBody>
          <a:bodyPr/>
          <a:lstStyle/>
          <a:p>
            <a:pPr marL="342900" marR="0" indent="-342900"/>
            <a:r>
              <a:rPr lang="en-US" smtClean="0"/>
              <a:t> </a:t>
            </a:r>
          </a:p>
        </p:txBody>
      </p:sp>
      <p:pic>
        <p:nvPicPr>
          <p:cNvPr id="5" name="Picture Placeholder 4" descr="Water lili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Arial" pitchFamily="34" charset="0"/>
                <a:cs typeface="Arial" pitchFamily="34" charset="0"/>
              </a:rPr>
              <a:t>WHAT IS THE GOOD NEWS??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26038" y="5629275"/>
            <a:ext cx="2286000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3000" dirty="0">
                <a:solidFill>
                  <a:srgbClr val="B83D68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endParaRPr lang="en-US" sz="3000" dirty="0">
              <a:solidFill>
                <a:srgbClr val="B83D68"/>
              </a:solidFill>
              <a:effectLst>
                <a:outerShdw blurRad="50800" dist="25000" dir="5400000" algn="t" rotWithShape="0">
                  <a:prstClr val="black">
                    <a:alpha val="4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42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Eligibility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(except early start)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IPP Process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Appeal Rights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58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5800" u="sng" dirty="0" smtClean="0">
                <a:latin typeface="Arial" pitchFamily="34" charset="0"/>
                <a:cs typeface="Arial" pitchFamily="34" charset="0"/>
              </a:rPr>
              <a:t>PLUS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sz="5800" dirty="0" smtClean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800" dirty="0" smtClean="0">
                <a:latin typeface="Arial" pitchFamily="34" charset="0"/>
                <a:cs typeface="Arial" pitchFamily="34" charset="0"/>
              </a:rPr>
              <a:t>California will apply for new state plan amendment so that regional centers can put more people on a federal waiver and receive more federal money          										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									</a:t>
            </a:r>
            <a:r>
              <a:rPr lang="en-US" sz="5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No Changes to: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Changes to Specific Services and Supports</a:t>
            </a:r>
            <a:endParaRPr lang="en-US" dirty="0"/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z="2000" smtClean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1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txBody>
          <a:bodyPr/>
          <a:lstStyle/>
          <a:p>
            <a:pPr marR="0"/>
            <a:endParaRPr lang="en-US" smtClean="0"/>
          </a:p>
        </p:txBody>
      </p:sp>
      <p:pic>
        <p:nvPicPr>
          <p:cNvPr id="5" name="Picture Placeholder 4" descr="Blue hill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Respite: 90 hours every 3 months unless there is an exception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extra time needed to keep you in your home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5400" dirty="0" smtClean="0"/>
              <a:t>family needs extra time to help you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5400" dirty="0" smtClean="0"/>
          </a:p>
          <a:p>
            <a:pPr lvl="8">
              <a:defRPr/>
            </a:pPr>
            <a:r>
              <a:rPr lang="en-US" sz="2200" dirty="0" smtClean="0"/>
              <a:t>7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Arial" pitchFamily="34" charset="0"/>
                <a:cs typeface="Arial" pitchFamily="34" charset="0"/>
              </a:rPr>
              <a:t>EXCEPTIONS:</a:t>
            </a:r>
            <a:endParaRPr lang="en-U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In-Home Respite Workers-NEW SERVICES!!</a:t>
            </a:r>
          </a:p>
          <a:p>
            <a:endParaRPr lang="en-US" smtClean="0"/>
          </a:p>
          <a:p>
            <a:r>
              <a:rPr lang="en-US" smtClean="0"/>
              <a:t>Colostomy and ileostomy: changing bags and cleaning stoma</a:t>
            </a:r>
          </a:p>
          <a:p>
            <a:r>
              <a:rPr lang="en-US" smtClean="0"/>
              <a:t>Urinary catheter:  changing and emptying bags and care of catheter site</a:t>
            </a:r>
          </a:p>
          <a:p>
            <a:r>
              <a:rPr lang="en-US" smtClean="0"/>
              <a:t>Gastrostomy:  feeding/hydration and cleaning stoma and adding medication if ordered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                                                                                          8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Expanded Scope of Duties for In-Home Respite Workers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371600" y="5410200"/>
            <a:ext cx="7162800" cy="6477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endParaRPr lang="en-US" sz="1100" smtClean="0"/>
          </a:p>
          <a:p>
            <a:pPr marR="0">
              <a:lnSpc>
                <a:spcPct val="80000"/>
              </a:lnSpc>
            </a:pPr>
            <a:r>
              <a:rPr lang="en-US" sz="1100" smtClean="0"/>
              <a:t>Whenever</a:t>
            </a:r>
            <a:r>
              <a:rPr lang="en-US" sz="700" smtClean="0"/>
              <a:t> </a:t>
            </a:r>
            <a:r>
              <a:rPr lang="en-US" sz="1100" smtClean="0"/>
              <a:t>services and supports have been changed or terminated you can request a hearing!!!  </a:t>
            </a:r>
          </a:p>
          <a:p>
            <a:pPr marR="0">
              <a:lnSpc>
                <a:spcPct val="80000"/>
              </a:lnSpc>
            </a:pPr>
            <a:r>
              <a:rPr lang="en-US" sz="1500" smtClean="0"/>
              <a:t>9</a:t>
            </a:r>
          </a:p>
        </p:txBody>
      </p:sp>
      <p:pic>
        <p:nvPicPr>
          <p:cNvPr id="5" name="Picture Placeholder 4" descr="Sunse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26" b="16326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YOU STILL HAVE RIGHTS!!!!!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3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4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860</Words>
  <Application>Microsoft Office PowerPoint</Application>
  <PresentationFormat>On-screen Show (4:3)</PresentationFormat>
  <Paragraphs>179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Disability Rights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LANTERMAN ACT</dc:title>
  <dc:creator>MIS DIRECTOR</dc:creator>
  <cp:lastModifiedBy>AMANDAS</cp:lastModifiedBy>
  <cp:revision>90</cp:revision>
  <dcterms:created xsi:type="dcterms:W3CDTF">2009-09-10T20:36:35Z</dcterms:created>
  <dcterms:modified xsi:type="dcterms:W3CDTF">2009-09-28T16:22:35Z</dcterms:modified>
</cp:coreProperties>
</file>